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5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8970B-7227-4775-90CE-28510A48427F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C8FCD-3270-4847-BC62-172D21553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84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D167AC-BF96-4387-B561-FE5D155B06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7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5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2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8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2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65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0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4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88E4A-3554-4A9E-9009-9180B2054E3E}" type="datetimeFigureOut">
              <a:rPr lang="en-US" smtClean="0"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029B-5E51-45E1-84AC-BFC9254CA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2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="" xmlns:a16="http://schemas.microsoft.com/office/drawing/2014/main" id="{025629B0-971A-490B-94D2-78362B58B728}"/>
              </a:ext>
            </a:extLst>
          </p:cNvPr>
          <p:cNvSpPr/>
          <p:nvPr/>
        </p:nvSpPr>
        <p:spPr>
          <a:xfrm>
            <a:off x="1123824" y="2137127"/>
            <a:ext cx="1568288" cy="1358606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46892" tIns="23446" rIns="46892" bIns="234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23" dirty="0"/>
              <a:t>Azure Data Lake</a:t>
            </a:r>
          </a:p>
        </p:txBody>
      </p:sp>
      <p:sp>
        <p:nvSpPr>
          <p:cNvPr id="3" name="Double Brace 2">
            <a:extLst>
              <a:ext uri="{FF2B5EF4-FFF2-40B4-BE49-F238E27FC236}">
                <a16:creationId xmlns="" xmlns:a16="http://schemas.microsoft.com/office/drawing/2014/main" id="{BD9EC07A-C99D-49C9-B65E-FB965CEA4B00}"/>
              </a:ext>
            </a:extLst>
          </p:cNvPr>
          <p:cNvSpPr/>
          <p:nvPr/>
        </p:nvSpPr>
        <p:spPr>
          <a:xfrm>
            <a:off x="2853663" y="3422916"/>
            <a:ext cx="803868" cy="653143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46892" tIns="23446" rIns="46892" bIns="234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23" dirty="0"/>
              <a:t>Azure </a:t>
            </a:r>
            <a:r>
              <a:rPr lang="en-US" sz="923" dirty="0" err="1"/>
              <a:t>CosmosDb</a:t>
            </a:r>
            <a:endParaRPr lang="en-US" sz="923" dirty="0"/>
          </a:p>
          <a:p>
            <a:pPr algn="ctr"/>
            <a:r>
              <a:rPr lang="en-US" sz="923" dirty="0"/>
              <a:t>{JSON}</a:t>
            </a:r>
          </a:p>
        </p:txBody>
      </p:sp>
      <p:sp>
        <p:nvSpPr>
          <p:cNvPr id="4" name="Callout: Quad Arrow 3">
            <a:extLst>
              <a:ext uri="{FF2B5EF4-FFF2-40B4-BE49-F238E27FC236}">
                <a16:creationId xmlns="" xmlns:a16="http://schemas.microsoft.com/office/drawing/2014/main" id="{BE91A5BD-30B1-442A-B543-1E96FCCC6EB6}"/>
              </a:ext>
            </a:extLst>
          </p:cNvPr>
          <p:cNvSpPr/>
          <p:nvPr/>
        </p:nvSpPr>
        <p:spPr>
          <a:xfrm>
            <a:off x="2736431" y="1056930"/>
            <a:ext cx="1038330" cy="1080197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6892" tIns="23446" rIns="46892" bIns="234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23" dirty="0"/>
              <a:t>Web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87CDD45-ABC0-4153-826B-9B1221225E60}"/>
              </a:ext>
            </a:extLst>
          </p:cNvPr>
          <p:cNvSpPr txBox="1"/>
          <p:nvPr/>
        </p:nvSpPr>
        <p:spPr>
          <a:xfrm>
            <a:off x="2819122" y="478155"/>
            <a:ext cx="1892441" cy="471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1" b="1" dirty="0"/>
              <a:t>Mastered Data Sources and Services (SSOT)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63D9748-617F-4A3A-AD62-2CF4E0575410}"/>
              </a:ext>
            </a:extLst>
          </p:cNvPr>
          <p:cNvSpPr txBox="1"/>
          <p:nvPr/>
        </p:nvSpPr>
        <p:spPr>
          <a:xfrm>
            <a:off x="2819123" y="4544590"/>
            <a:ext cx="2045954" cy="1796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b="1" dirty="0"/>
              <a:t>Mastered Data Sources:</a:t>
            </a:r>
          </a:p>
          <a:p>
            <a:pPr marL="175839" indent="-175839">
              <a:buAutoNum type="arabicParenR"/>
            </a:pPr>
            <a:r>
              <a:rPr lang="en-US" sz="923" dirty="0"/>
              <a:t>Can be Structured, Semi-Structured, or Unstructured</a:t>
            </a:r>
          </a:p>
          <a:p>
            <a:pPr marL="175839" indent="-175839">
              <a:buAutoNum type="arabicParenR"/>
            </a:pPr>
            <a:r>
              <a:rPr lang="en-US" sz="923" dirty="0"/>
              <a:t>This should be the original source data AFTER it has been Mastered (Data Mastering Phase)</a:t>
            </a:r>
          </a:p>
          <a:p>
            <a:pPr marL="175839" indent="-175839">
              <a:buAutoNum type="arabicParenR"/>
            </a:pPr>
            <a:r>
              <a:rPr lang="en-US" sz="923" dirty="0"/>
              <a:t>We will want to MASTER the data “Single Source of Truth” (SSOT) as it is persisted in this layer</a:t>
            </a:r>
          </a:p>
          <a:p>
            <a:pPr marL="175839" indent="-175839">
              <a:buFontTx/>
              <a:buAutoNum type="arabicParenR"/>
            </a:pPr>
            <a:r>
              <a:rPr lang="en-US" sz="923" dirty="0"/>
              <a:t>Data is available for consumption by downstream systems</a:t>
            </a:r>
          </a:p>
          <a:p>
            <a:endParaRPr lang="en-US" sz="923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2F614B7-C9F9-4596-9157-EABF8D9942E5}"/>
              </a:ext>
            </a:extLst>
          </p:cNvPr>
          <p:cNvSpPr txBox="1"/>
          <p:nvPr/>
        </p:nvSpPr>
        <p:spPr>
          <a:xfrm>
            <a:off x="5678388" y="478155"/>
            <a:ext cx="2383693" cy="281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1" b="1" dirty="0"/>
              <a:t>Data Modeling and Calculation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CB67A9-F812-41E5-AFF1-42B5F24087CB}"/>
              </a:ext>
            </a:extLst>
          </p:cNvPr>
          <p:cNvSpPr txBox="1"/>
          <p:nvPr/>
        </p:nvSpPr>
        <p:spPr>
          <a:xfrm>
            <a:off x="5678388" y="4544590"/>
            <a:ext cx="3304792" cy="193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b="1" dirty="0"/>
              <a:t>Data Modeling and Calculations:</a:t>
            </a:r>
          </a:p>
          <a:p>
            <a:pPr marL="175839" indent="-175839">
              <a:buAutoNum type="arabicParenR"/>
            </a:pPr>
            <a:r>
              <a:rPr lang="en-US" sz="923" dirty="0"/>
              <a:t>Data Sources are accessed via M Query (Query Phase)</a:t>
            </a:r>
          </a:p>
          <a:p>
            <a:pPr marL="175839" indent="-175839">
              <a:buAutoNum type="arabicParenR"/>
            </a:pPr>
            <a:r>
              <a:rPr lang="en-US" sz="923" dirty="0"/>
              <a:t>Tables are created from custom queries (transformations occur)</a:t>
            </a:r>
          </a:p>
          <a:p>
            <a:pPr marL="175839" indent="-175839">
              <a:buAutoNum type="arabicParenR"/>
            </a:pPr>
            <a:r>
              <a:rPr lang="en-US" sz="923" dirty="0"/>
              <a:t>Tables are JOINED / Related according to Dimensional Data Modeling best practices : Kimball Group (Modeling Phase)</a:t>
            </a:r>
          </a:p>
          <a:p>
            <a:pPr marL="175839" indent="-175839">
              <a:buAutoNum type="arabicParenR"/>
            </a:pPr>
            <a:r>
              <a:rPr lang="en-US" sz="923" dirty="0"/>
              <a:t>Calculations and additional transformations occur in the modeling phase (Calculation Phase)</a:t>
            </a:r>
          </a:p>
          <a:p>
            <a:pPr marL="175839" indent="-175839">
              <a:buAutoNum type="arabicParenR"/>
            </a:pPr>
            <a:r>
              <a:rPr lang="en-US" sz="923" dirty="0"/>
              <a:t>We replicate the Master model for each clients using ONLY their data (Multiclient deployment) – each client sees only their version of the data model (via Power BI in React)</a:t>
            </a:r>
          </a:p>
          <a:p>
            <a:pPr marL="175839" indent="-175839">
              <a:buAutoNum type="arabicParenR"/>
            </a:pPr>
            <a:endParaRPr lang="en-US" sz="923" dirty="0"/>
          </a:p>
          <a:p>
            <a:r>
              <a:rPr lang="en-US" sz="923" dirty="0"/>
              <a:t>*Virtual Data Warehouse / Data Mart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79FFB6F2-A328-4E9B-92B6-0933D389E3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8923" y="1354570"/>
            <a:ext cx="2642624" cy="2550354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D413BB7-CA06-4EA9-A52C-1DD986954E3A}"/>
              </a:ext>
            </a:extLst>
          </p:cNvPr>
          <p:cNvSpPr txBox="1"/>
          <p:nvPr/>
        </p:nvSpPr>
        <p:spPr>
          <a:xfrm>
            <a:off x="89670" y="478155"/>
            <a:ext cx="1892441" cy="281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1" b="1" dirty="0"/>
              <a:t>Data Ingestion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27D25423-4F36-4457-8EA4-D6ED70042E70}"/>
              </a:ext>
            </a:extLst>
          </p:cNvPr>
          <p:cNvSpPr txBox="1"/>
          <p:nvPr/>
        </p:nvSpPr>
        <p:spPr>
          <a:xfrm>
            <a:off x="89671" y="4544589"/>
            <a:ext cx="2654438" cy="2222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b="1" dirty="0"/>
              <a:t>Data Ingestion:</a:t>
            </a:r>
          </a:p>
          <a:p>
            <a:pPr marL="175839" indent="-175839">
              <a:buAutoNum type="arabicParenR"/>
            </a:pPr>
            <a:r>
              <a:rPr lang="en-US" sz="923" dirty="0"/>
              <a:t>Data received from clients: any format</a:t>
            </a:r>
          </a:p>
          <a:p>
            <a:pPr marL="175839" indent="-175839">
              <a:buAutoNum type="arabicParenR"/>
            </a:pPr>
            <a:r>
              <a:rPr lang="en-US" sz="923" dirty="0"/>
              <a:t>Parse (cleaning – shaping)</a:t>
            </a:r>
          </a:p>
          <a:p>
            <a:pPr marL="410291" lvl="1" indent="-175839">
              <a:buFont typeface="+mj-lt"/>
              <a:buAutoNum type="alphaUcPeriod"/>
            </a:pPr>
            <a:r>
              <a:rPr lang="en-US" sz="923" dirty="0"/>
              <a:t>Validation – Does it conform to data (parsing) – legal values</a:t>
            </a:r>
          </a:p>
          <a:p>
            <a:pPr marL="410291" lvl="1" indent="-175839">
              <a:buFont typeface="+mj-lt"/>
              <a:buAutoNum type="alphaUcPeriod"/>
            </a:pPr>
            <a:r>
              <a:rPr lang="en-US" sz="923" dirty="0"/>
              <a:t>We use Python to transform data to our JSON Structure (Data Reception Phase) </a:t>
            </a:r>
          </a:p>
          <a:p>
            <a:pPr marL="175839" indent="-175839">
              <a:buAutoNum type="arabicParenR"/>
            </a:pPr>
            <a:r>
              <a:rPr lang="en-US" sz="923" dirty="0"/>
              <a:t>We run Data Quality Rules on data to determine if it is acceptable (Data Validation Phase)</a:t>
            </a:r>
          </a:p>
          <a:p>
            <a:pPr marL="410291" lvl="1" indent="-175839">
              <a:buFont typeface="+mj-lt"/>
              <a:buAutoNum type="alphaUcPeriod"/>
            </a:pPr>
            <a:r>
              <a:rPr lang="en-US" sz="923" dirty="0"/>
              <a:t>Rules - Does it conform to business rules (rules engine)</a:t>
            </a:r>
          </a:p>
          <a:p>
            <a:pPr marL="175839" indent="-175839">
              <a:buAutoNum type="arabicParenR"/>
            </a:pPr>
            <a:r>
              <a:rPr lang="en-US" sz="923" dirty="0"/>
              <a:t>We ingest/persist data in JSON in a Mastered format (rules validated) (Data Mastering Phase)</a:t>
            </a:r>
          </a:p>
          <a:p>
            <a:endParaRPr lang="en-US" sz="923" dirty="0"/>
          </a:p>
        </p:txBody>
      </p:sp>
      <p:sp>
        <p:nvSpPr>
          <p:cNvPr id="13" name="Arrow: Right 12">
            <a:extLst>
              <a:ext uri="{FF2B5EF4-FFF2-40B4-BE49-F238E27FC236}">
                <a16:creationId xmlns="" xmlns:a16="http://schemas.microsoft.com/office/drawing/2014/main" id="{CB619ECE-3803-4B7D-99D3-DA807DB723C5}"/>
              </a:ext>
            </a:extLst>
          </p:cNvPr>
          <p:cNvSpPr/>
          <p:nvPr/>
        </p:nvSpPr>
        <p:spPr>
          <a:xfrm>
            <a:off x="4149308" y="1579149"/>
            <a:ext cx="1173705" cy="573595"/>
          </a:xfrm>
          <a:prstGeom prst="rightArrow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6892" tIns="23446" rIns="46892" bIns="2344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23" dirty="0">
                <a:solidFill>
                  <a:schemeClr val="tx1"/>
                </a:solidFill>
              </a:rPr>
              <a:t>M Query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66C14AE-49BC-4487-A92A-9A6D128F67B9}"/>
              </a:ext>
            </a:extLst>
          </p:cNvPr>
          <p:cNvSpPr txBox="1"/>
          <p:nvPr/>
        </p:nvSpPr>
        <p:spPr>
          <a:xfrm>
            <a:off x="4200249" y="3076210"/>
            <a:ext cx="1281165" cy="660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dirty="0">
                <a:solidFill>
                  <a:srgbClr val="7030A0"/>
                </a:solidFill>
              </a:rPr>
              <a:t>(Data is physically imported and persisted in the model)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06131DF9-388A-41BC-8561-E8A818D3B5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5025" y="2308353"/>
            <a:ext cx="913075" cy="714628"/>
          </a:xfrm>
          <a:prstGeom prst="rect">
            <a:avLst/>
          </a:prstGeom>
          <a:ln w="127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Flowchart: Multidocument 16">
            <a:extLst>
              <a:ext uri="{FF2B5EF4-FFF2-40B4-BE49-F238E27FC236}">
                <a16:creationId xmlns="" xmlns:a16="http://schemas.microsoft.com/office/drawing/2014/main" id="{4EA00E2B-6E94-45B1-9754-D2404C45893B}"/>
              </a:ext>
            </a:extLst>
          </p:cNvPr>
          <p:cNvSpPr/>
          <p:nvPr/>
        </p:nvSpPr>
        <p:spPr>
          <a:xfrm>
            <a:off x="284703" y="1107218"/>
            <a:ext cx="1038330" cy="873145"/>
          </a:xfrm>
          <a:prstGeom prst="flowChartMultidocumen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23"/>
          </a:p>
        </p:txBody>
      </p:sp>
      <p:sp>
        <p:nvSpPr>
          <p:cNvPr id="18" name="Flowchart: Internal Storage 17">
            <a:extLst>
              <a:ext uri="{FF2B5EF4-FFF2-40B4-BE49-F238E27FC236}">
                <a16:creationId xmlns="" xmlns:a16="http://schemas.microsoft.com/office/drawing/2014/main" id="{1BAC81FF-CFE2-4C35-BB49-44AD41586C34}"/>
              </a:ext>
            </a:extLst>
          </p:cNvPr>
          <p:cNvSpPr/>
          <p:nvPr/>
        </p:nvSpPr>
        <p:spPr>
          <a:xfrm>
            <a:off x="410307" y="1347182"/>
            <a:ext cx="602901" cy="449947"/>
          </a:xfrm>
          <a:prstGeom prst="flowChartInternalStorag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23" dirty="0"/>
              <a:t>Raw Client Data</a:t>
            </a:r>
          </a:p>
        </p:txBody>
      </p:sp>
      <p:sp>
        <p:nvSpPr>
          <p:cNvPr id="19" name="Callout: Right Arrow 18">
            <a:extLst>
              <a:ext uri="{FF2B5EF4-FFF2-40B4-BE49-F238E27FC236}">
                <a16:creationId xmlns="" xmlns:a16="http://schemas.microsoft.com/office/drawing/2014/main" id="{B7A01CB2-E2C5-46B2-816E-B5055BA2DFBD}"/>
              </a:ext>
            </a:extLst>
          </p:cNvPr>
          <p:cNvSpPr/>
          <p:nvPr/>
        </p:nvSpPr>
        <p:spPr>
          <a:xfrm>
            <a:off x="234462" y="3414151"/>
            <a:ext cx="2177143" cy="653143"/>
          </a:xfrm>
          <a:prstGeom prst="rightArrow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23" dirty="0"/>
              <a:t>ETL, ELT // Python, </a:t>
            </a:r>
            <a:r>
              <a:rPr lang="en-US" sz="923" dirty="0" err="1"/>
              <a:t>etc</a:t>
            </a:r>
            <a:r>
              <a:rPr lang="en-US" sz="923" dirty="0"/>
              <a:t>…</a:t>
            </a:r>
          </a:p>
        </p:txBody>
      </p:sp>
      <p:sp>
        <p:nvSpPr>
          <p:cNvPr id="21" name="Smiley Face 20">
            <a:extLst>
              <a:ext uri="{FF2B5EF4-FFF2-40B4-BE49-F238E27FC236}">
                <a16:creationId xmlns="" xmlns:a16="http://schemas.microsoft.com/office/drawing/2014/main" id="{9133DA66-B2FE-4951-9DD9-EF704FBAAB55}"/>
              </a:ext>
            </a:extLst>
          </p:cNvPr>
          <p:cNvSpPr/>
          <p:nvPr/>
        </p:nvSpPr>
        <p:spPr>
          <a:xfrm>
            <a:off x="233240" y="2167730"/>
            <a:ext cx="1038330" cy="1023479"/>
          </a:xfrm>
          <a:prstGeom prst="smileyFac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23" dirty="0"/>
              <a:t>Data Mastering: Data Validation and Rules Engine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CC57A7C7-3984-473C-B3BB-F773E66E7A41}"/>
              </a:ext>
            </a:extLst>
          </p:cNvPr>
          <p:cNvSpPr txBox="1"/>
          <p:nvPr/>
        </p:nvSpPr>
        <p:spPr>
          <a:xfrm>
            <a:off x="9112644" y="478155"/>
            <a:ext cx="2383693" cy="281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1" b="1" dirty="0"/>
              <a:t>Data Visualization and Analytics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DB9EAB15-433E-4983-84F1-A5EB000D0D75}"/>
              </a:ext>
            </a:extLst>
          </p:cNvPr>
          <p:cNvSpPr txBox="1"/>
          <p:nvPr/>
        </p:nvSpPr>
        <p:spPr>
          <a:xfrm>
            <a:off x="9112644" y="4544590"/>
            <a:ext cx="2576938" cy="1654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b="1" dirty="0"/>
              <a:t>Data Visualization and Analytics</a:t>
            </a:r>
          </a:p>
          <a:p>
            <a:pPr marL="175839" indent="-175839">
              <a:buAutoNum type="arabicParenR"/>
            </a:pPr>
            <a:r>
              <a:rPr lang="en-US" sz="923" dirty="0"/>
              <a:t>Power BI connects to the Azure Analysis Services (AAS) Tabular Data Model in LIVE Mode – they see only their data</a:t>
            </a:r>
          </a:p>
          <a:p>
            <a:pPr marL="175839" indent="-175839">
              <a:buAutoNum type="arabicParenR"/>
            </a:pPr>
            <a:r>
              <a:rPr lang="en-US" sz="923" dirty="0"/>
              <a:t>End-Users can interact with Power BI (embedded in React Components in i4 web app)</a:t>
            </a:r>
          </a:p>
          <a:p>
            <a:pPr marL="175839" indent="-175839">
              <a:buAutoNum type="arabicParenR"/>
            </a:pPr>
            <a:r>
              <a:rPr lang="en-US" sz="923" dirty="0"/>
              <a:t>Power BI generates and executes LIVE queries back to the AAS Tabular Model any time a user interact with a visualization</a:t>
            </a:r>
          </a:p>
          <a:p>
            <a:pPr marL="175839" indent="-175839">
              <a:buAutoNum type="arabicParenR"/>
            </a:pPr>
            <a:endParaRPr lang="en-US" sz="923" dirty="0"/>
          </a:p>
        </p:txBody>
      </p:sp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39E65228-D1E2-4B07-81F1-53F4A468097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4441" y="1597028"/>
            <a:ext cx="3073098" cy="1909809"/>
          </a:xfrm>
          <a:prstGeom prst="rect">
            <a:avLst/>
          </a:prstGeom>
          <a:ln w="76200" cap="sq">
            <a:solidFill>
              <a:srgbClr val="FFFF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3391E8CE-96D4-4774-A364-DC0B92B5E6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205" y="1157874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2" name="Picture 31">
            <a:extLst>
              <a:ext uri="{FF2B5EF4-FFF2-40B4-BE49-F238E27FC236}">
                <a16:creationId xmlns="" xmlns:a16="http://schemas.microsoft.com/office/drawing/2014/main" id="{8E1EC04B-42AC-4949-B684-6D2B5420AAF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359" y="1236028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3" name="Picture 32">
            <a:extLst>
              <a:ext uri="{FF2B5EF4-FFF2-40B4-BE49-F238E27FC236}">
                <a16:creationId xmlns="" xmlns:a16="http://schemas.microsoft.com/office/drawing/2014/main" id="{44EFED66-1301-4406-B776-09AA2907FD3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513" y="1314182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4" name="Picture 33">
            <a:extLst>
              <a:ext uri="{FF2B5EF4-FFF2-40B4-BE49-F238E27FC236}">
                <a16:creationId xmlns="" xmlns:a16="http://schemas.microsoft.com/office/drawing/2014/main" id="{76286556-F4D0-4E6F-A54E-6E1A3A8D89A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666" y="1392336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5" name="Picture 34">
            <a:extLst>
              <a:ext uri="{FF2B5EF4-FFF2-40B4-BE49-F238E27FC236}">
                <a16:creationId xmlns="" xmlns:a16="http://schemas.microsoft.com/office/drawing/2014/main" id="{453D7973-2F50-4B69-AEE9-ED116CBABE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820" y="1470490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44263426-70F5-4EB3-B83F-B1F7FB9C840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974" y="1548643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7" name="Picture 36">
            <a:extLst>
              <a:ext uri="{FF2B5EF4-FFF2-40B4-BE49-F238E27FC236}">
                <a16:creationId xmlns="" xmlns:a16="http://schemas.microsoft.com/office/drawing/2014/main" id="{8DFA8D27-DA94-4A4C-B899-64A8CBD93DA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128" y="1626797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8" name="Picture 37">
            <a:extLst>
              <a:ext uri="{FF2B5EF4-FFF2-40B4-BE49-F238E27FC236}">
                <a16:creationId xmlns="" xmlns:a16="http://schemas.microsoft.com/office/drawing/2014/main" id="{84F63CA4-1079-488D-9A60-19CC497D086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3282" y="1704951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A30A2130-1003-4779-B081-5C749C5E15E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436" y="1783105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" name="Picture 39">
            <a:extLst>
              <a:ext uri="{FF2B5EF4-FFF2-40B4-BE49-F238E27FC236}">
                <a16:creationId xmlns="" xmlns:a16="http://schemas.microsoft.com/office/drawing/2014/main" id="{DAB9CDFB-5648-4057-82FC-01B0A531D9C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589" y="1861259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" name="Picture 40">
            <a:extLst>
              <a:ext uri="{FF2B5EF4-FFF2-40B4-BE49-F238E27FC236}">
                <a16:creationId xmlns="" xmlns:a16="http://schemas.microsoft.com/office/drawing/2014/main" id="{F1A69E35-B4C3-4291-AD45-98C6E1C33F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743" y="1939413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2" name="Picture 41">
            <a:extLst>
              <a:ext uri="{FF2B5EF4-FFF2-40B4-BE49-F238E27FC236}">
                <a16:creationId xmlns="" xmlns:a16="http://schemas.microsoft.com/office/drawing/2014/main" id="{671A5F99-C195-46F5-8883-3E271C06D3E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897" y="2017566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3" name="Picture 42">
            <a:extLst>
              <a:ext uri="{FF2B5EF4-FFF2-40B4-BE49-F238E27FC236}">
                <a16:creationId xmlns="" xmlns:a16="http://schemas.microsoft.com/office/drawing/2014/main" id="{3947672B-E31E-4199-83FF-238A40D7F3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051" y="2095720"/>
            <a:ext cx="546378" cy="527301"/>
          </a:xfrm>
          <a:prstGeom prst="rect">
            <a:avLst/>
          </a:prstGeom>
          <a:ln w="76200" cap="sq">
            <a:solidFill>
              <a:srgbClr val="7030A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8" name="Arrow: Left-Right 27">
            <a:extLst>
              <a:ext uri="{FF2B5EF4-FFF2-40B4-BE49-F238E27FC236}">
                <a16:creationId xmlns="" xmlns:a16="http://schemas.microsoft.com/office/drawing/2014/main" id="{FD1CC591-3F38-422D-A01D-1039C15F04DB}"/>
              </a:ext>
            </a:extLst>
          </p:cNvPr>
          <p:cNvSpPr/>
          <p:nvPr/>
        </p:nvSpPr>
        <p:spPr>
          <a:xfrm>
            <a:off x="8388741" y="2169121"/>
            <a:ext cx="1304015" cy="514444"/>
          </a:xfrm>
          <a:prstGeom prst="leftRightArrow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23" dirty="0">
                <a:solidFill>
                  <a:schemeClr val="tx1"/>
                </a:solidFill>
              </a:rPr>
              <a:t>Live Query Mode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BFFDD1B9-EAF1-43B5-9913-E7A7F9821FEB}"/>
              </a:ext>
            </a:extLst>
          </p:cNvPr>
          <p:cNvCxnSpPr>
            <a:cxnSpLocks/>
          </p:cNvCxnSpPr>
          <p:nvPr/>
        </p:nvCxnSpPr>
        <p:spPr>
          <a:xfrm>
            <a:off x="2853663" y="2623021"/>
            <a:ext cx="1132183" cy="0"/>
          </a:xfrm>
          <a:prstGeom prst="straightConnector1">
            <a:avLst/>
          </a:prstGeom>
          <a:ln w="57150">
            <a:solidFill>
              <a:srgbClr val="7030A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0FE647D2-F416-494A-AF60-D395BF8F0863}"/>
              </a:ext>
            </a:extLst>
          </p:cNvPr>
          <p:cNvSpPr txBox="1"/>
          <p:nvPr/>
        </p:nvSpPr>
        <p:spPr>
          <a:xfrm>
            <a:off x="2869373" y="2717707"/>
            <a:ext cx="1281165" cy="518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23" dirty="0">
                <a:solidFill>
                  <a:srgbClr val="7030A0"/>
                </a:solidFill>
              </a:rPr>
              <a:t>(non-dynamic, static, Dim, look-up tables – Flat Files)</a:t>
            </a:r>
          </a:p>
        </p:txBody>
      </p:sp>
    </p:spTree>
    <p:extLst>
      <p:ext uri="{BB962C8B-B14F-4D97-AF65-F5344CB8AC3E}">
        <p14:creationId xmlns:p14="http://schemas.microsoft.com/office/powerpoint/2010/main" val="4146179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 Payne</dc:creator>
  <cp:lastModifiedBy>Julian Payne</cp:lastModifiedBy>
  <cp:revision>1</cp:revision>
  <dcterms:created xsi:type="dcterms:W3CDTF">2019-06-06T04:44:12Z</dcterms:created>
  <dcterms:modified xsi:type="dcterms:W3CDTF">2019-06-06T04:44:47Z</dcterms:modified>
</cp:coreProperties>
</file>